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21.xml" ContentType="application/vnd.openxmlformats-officedocument.presentationml.notesSlide+xml"/>
  <Override PartName="/ppt/tags/tag2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20.xml" ContentType="application/vnd.openxmlformats-officedocument.presentationml.notesSlide+xml"/>
  <Override PartName="/ppt/tags/tag24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5" r:id="rId23"/>
    <p:sldId id="286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6EAD56-79C7-4083-B433-42BDB93ACA71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382C76-7664-4740-8F76-E15111EE9B3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0D7206-DDF3-4F17-AD1F-FD3A5EAA24FD}" type="slidenum">
              <a:rPr lang="en-US"/>
              <a:pPr/>
              <a:t>2</a:t>
            </a:fld>
            <a:endParaRPr lang="en-US"/>
          </a:p>
        </p:txBody>
      </p:sp>
      <p:sp>
        <p:nvSpPr>
          <p:cNvPr id="10311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1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9AD301-D8A0-45D6-B358-9CBA080B0E72}" type="slidenum">
              <a:rPr lang="en-US"/>
              <a:pPr/>
              <a:t>11</a:t>
            </a:fld>
            <a:endParaRPr lang="en-US"/>
          </a:p>
        </p:txBody>
      </p:sp>
      <p:sp>
        <p:nvSpPr>
          <p:cNvPr id="11130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3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A17296-FFC2-4BE5-AE11-ECAD8253349E}" type="slidenum">
              <a:rPr lang="en-US"/>
              <a:pPr/>
              <a:t>13</a:t>
            </a:fld>
            <a:endParaRPr lang="en-US"/>
          </a:p>
        </p:txBody>
      </p:sp>
      <p:sp>
        <p:nvSpPr>
          <p:cNvPr id="1332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9EB3E8-34A8-490A-9E27-E4D4A4635B01}" type="slidenum">
              <a:rPr lang="en-US"/>
              <a:pPr/>
              <a:t>14</a:t>
            </a:fld>
            <a:endParaRPr lang="en-US"/>
          </a:p>
        </p:txBody>
      </p:sp>
      <p:sp>
        <p:nvSpPr>
          <p:cNvPr id="11171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7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EBD808-C39D-405F-98B1-23B22695CBBD}" type="slidenum">
              <a:rPr lang="en-US"/>
              <a:pPr/>
              <a:t>15</a:t>
            </a:fld>
            <a:endParaRPr lang="en-US"/>
          </a:p>
        </p:txBody>
      </p:sp>
      <p:sp>
        <p:nvSpPr>
          <p:cNvPr id="1121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1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E105CD-F369-49CD-85FE-3F108699704C}" type="slidenum">
              <a:rPr lang="en-US"/>
              <a:pPr/>
              <a:t>16</a:t>
            </a:fld>
            <a:endParaRPr lang="en-US"/>
          </a:p>
        </p:txBody>
      </p:sp>
      <p:sp>
        <p:nvSpPr>
          <p:cNvPr id="1125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5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D995C1-5E56-41A2-B07A-6B314ED229FC}" type="slidenum">
              <a:rPr lang="en-US"/>
              <a:pPr/>
              <a:t>18</a:t>
            </a:fld>
            <a:endParaRPr lang="en-US"/>
          </a:p>
        </p:txBody>
      </p:sp>
      <p:sp>
        <p:nvSpPr>
          <p:cNvPr id="1127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7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EFD644-D3A9-4B17-8657-C9E2D973EC15}" type="slidenum">
              <a:rPr lang="en-US"/>
              <a:pPr/>
              <a:t>19</a:t>
            </a:fld>
            <a:endParaRPr lang="en-US"/>
          </a:p>
        </p:txBody>
      </p:sp>
      <p:sp>
        <p:nvSpPr>
          <p:cNvPr id="1137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7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29C30F-A0F6-4836-9494-B73EAA867B52}" type="slidenum">
              <a:rPr lang="en-US"/>
              <a:pPr/>
              <a:t>21</a:t>
            </a:fld>
            <a:endParaRPr lang="en-US"/>
          </a:p>
        </p:txBody>
      </p:sp>
      <p:sp>
        <p:nvSpPr>
          <p:cNvPr id="11397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9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262EB6-6D1B-44CA-B83C-F8CB2EFA426C}" type="slidenum">
              <a:rPr lang="en-US"/>
              <a:pPr/>
              <a:t>22</a:t>
            </a:fld>
            <a:endParaRPr lang="en-US"/>
          </a:p>
        </p:txBody>
      </p:sp>
      <p:sp>
        <p:nvSpPr>
          <p:cNvPr id="950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081C94-3DC4-4C9B-82BA-EDEB7C0EA3D1}" type="slidenum">
              <a:rPr lang="en-US"/>
              <a:pPr/>
              <a:t>23</a:t>
            </a:fld>
            <a:endParaRPr lang="en-US"/>
          </a:p>
        </p:txBody>
      </p:sp>
      <p:sp>
        <p:nvSpPr>
          <p:cNvPr id="952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0DBBF2-A32A-4371-9ED7-67C120BD1172}" type="slidenum">
              <a:rPr lang="en-US"/>
              <a:pPr/>
              <a:t>3</a:t>
            </a:fld>
            <a:endParaRPr lang="en-US"/>
          </a:p>
        </p:txBody>
      </p:sp>
      <p:sp>
        <p:nvSpPr>
          <p:cNvPr id="4474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BFAF0F-FDE1-4695-B17A-E44F6ED6CF03}" type="slidenum">
              <a:rPr lang="en-US"/>
              <a:pPr/>
              <a:t>24</a:t>
            </a:fld>
            <a:endParaRPr lang="en-US"/>
          </a:p>
        </p:txBody>
      </p:sp>
      <p:sp>
        <p:nvSpPr>
          <p:cNvPr id="10332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3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3681F7-EEA4-4B15-A788-C4799DFC0286}" type="slidenum">
              <a:rPr lang="en-US"/>
              <a:pPr/>
              <a:t>25</a:t>
            </a:fld>
            <a:endParaRPr lang="en-US"/>
          </a:p>
        </p:txBody>
      </p:sp>
      <p:sp>
        <p:nvSpPr>
          <p:cNvPr id="1046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6CCB99-5129-4A44-B406-8E1F0972B1ED}" type="slidenum">
              <a:rPr lang="en-US"/>
              <a:pPr/>
              <a:t>26</a:t>
            </a:fld>
            <a:endParaRPr lang="en-US"/>
          </a:p>
        </p:txBody>
      </p:sp>
      <p:sp>
        <p:nvSpPr>
          <p:cNvPr id="10485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084621-2E83-43EB-B317-508FA9A94E89}" type="slidenum">
              <a:rPr lang="en-US"/>
              <a:pPr/>
              <a:t>27</a:t>
            </a:fld>
            <a:endParaRPr lang="en-US"/>
          </a:p>
        </p:txBody>
      </p:sp>
      <p:sp>
        <p:nvSpPr>
          <p:cNvPr id="10506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0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E36428-447E-4885-A877-D63FF3E2157E}" type="slidenum">
              <a:rPr lang="en-US"/>
              <a:pPr/>
              <a:t>28</a:t>
            </a:fld>
            <a:endParaRPr lang="en-US"/>
          </a:p>
        </p:txBody>
      </p:sp>
      <p:sp>
        <p:nvSpPr>
          <p:cNvPr id="132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114071-5CB9-4A29-8FBC-EAC332EA60DA}" type="slidenum">
              <a:rPr lang="en-US"/>
              <a:pPr/>
              <a:t>29</a:t>
            </a:fld>
            <a:endParaRPr lang="en-US"/>
          </a:p>
        </p:txBody>
      </p:sp>
      <p:sp>
        <p:nvSpPr>
          <p:cNvPr id="132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2EE887-BAD3-428F-BEE3-639574B39038}" type="slidenum">
              <a:rPr lang="en-US"/>
              <a:pPr/>
              <a:t>4</a:t>
            </a:fld>
            <a:endParaRPr lang="en-US"/>
          </a:p>
        </p:txBody>
      </p:sp>
      <p:sp>
        <p:nvSpPr>
          <p:cNvPr id="4485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212834-3857-4081-AE64-F37B5D14047A}" type="slidenum">
              <a:rPr lang="en-US"/>
              <a:pPr/>
              <a:t>5</a:t>
            </a:fld>
            <a:endParaRPr lang="en-US"/>
          </a:p>
        </p:txBody>
      </p:sp>
      <p:sp>
        <p:nvSpPr>
          <p:cNvPr id="451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90C721-CEA0-4F3B-BD18-699C80A4861A}" type="slidenum">
              <a:rPr lang="en-US"/>
              <a:pPr/>
              <a:t>6</a:t>
            </a:fld>
            <a:endParaRPr lang="en-US"/>
          </a:p>
        </p:txBody>
      </p:sp>
      <p:sp>
        <p:nvSpPr>
          <p:cNvPr id="10926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2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C2A763-E4CF-4EAC-B044-ECC5F89C09FB}" type="slidenum">
              <a:rPr lang="en-US"/>
              <a:pPr/>
              <a:t>7</a:t>
            </a:fld>
            <a:endParaRPr lang="en-US"/>
          </a:p>
        </p:txBody>
      </p:sp>
      <p:sp>
        <p:nvSpPr>
          <p:cNvPr id="1098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2F7DC3-B38C-4347-BFE6-52C46CC3F191}" type="slidenum">
              <a:rPr lang="en-US"/>
              <a:pPr/>
              <a:t>8</a:t>
            </a:fld>
            <a:endParaRPr lang="en-US"/>
          </a:p>
        </p:txBody>
      </p:sp>
      <p:sp>
        <p:nvSpPr>
          <p:cNvPr id="11008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3FFEA9-2A0A-47FC-B0D2-AB6A9B1C1673}" type="slidenum">
              <a:rPr lang="en-US"/>
              <a:pPr/>
              <a:t>9</a:t>
            </a:fld>
            <a:endParaRPr lang="en-US"/>
          </a:p>
        </p:txBody>
      </p:sp>
      <p:sp>
        <p:nvSpPr>
          <p:cNvPr id="1104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4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C47559-2996-49A2-9E1A-55D7D661A1D5}" type="slidenum">
              <a:rPr lang="en-US"/>
              <a:pPr/>
              <a:t>10</a:t>
            </a:fld>
            <a:endParaRPr lang="en-US"/>
          </a:p>
        </p:txBody>
      </p:sp>
      <p:sp>
        <p:nvSpPr>
          <p:cNvPr id="11069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6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1027-9E14-403F-94E2-40C4F82E694F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24FEC-0D0C-4A6D-BB53-15CED72924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1027-9E14-403F-94E2-40C4F82E694F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24FEC-0D0C-4A6D-BB53-15CED72924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1027-9E14-403F-94E2-40C4F82E694F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24FEC-0D0C-4A6D-BB53-15CED72924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1027-9E14-403F-94E2-40C4F82E694F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24FEC-0D0C-4A6D-BB53-15CED72924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1027-9E14-403F-94E2-40C4F82E694F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24FEC-0D0C-4A6D-BB53-15CED72924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1027-9E14-403F-94E2-40C4F82E694F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24FEC-0D0C-4A6D-BB53-15CED72924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1027-9E14-403F-94E2-40C4F82E694F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24FEC-0D0C-4A6D-BB53-15CED72924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1027-9E14-403F-94E2-40C4F82E694F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24FEC-0D0C-4A6D-BB53-15CED72924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1027-9E14-403F-94E2-40C4F82E694F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24FEC-0D0C-4A6D-BB53-15CED72924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1027-9E14-403F-94E2-40C4F82E694F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24FEC-0D0C-4A6D-BB53-15CED72924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1027-9E14-403F-94E2-40C4F82E694F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24FEC-0D0C-4A6D-BB53-15CED72924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01027-9E14-403F-94E2-40C4F82E694F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24FEC-0D0C-4A6D-BB53-15CED729248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openxmlformats.org/officeDocument/2006/relationships/image" Target="../media/image15.jpe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5" Type="http://schemas.openxmlformats.org/officeDocument/2006/relationships/image" Target="../media/image17.jpe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jpeg"/><Relationship Id="rId10" Type="http://schemas.openxmlformats.org/officeDocument/2006/relationships/image" Target="../media/image7.png"/><Relationship Id="rId4" Type="http://schemas.openxmlformats.org/officeDocument/2006/relationships/image" Target="../media/image1.jpeg"/><Relationship Id="rId9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Physical Geography of Russia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05925" name="Text Box 5"/>
          <p:cNvSpPr txBox="1">
            <a:spLocks noChangeArrowheads="1"/>
          </p:cNvSpPr>
          <p:nvPr/>
        </p:nvSpPr>
        <p:spPr bwMode="auto">
          <a:xfrm>
            <a:off x="685800" y="666750"/>
            <a:ext cx="7772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3200" b="1">
                <a:solidFill>
                  <a:srgbClr val="003399"/>
                </a:solidFill>
              </a:rPr>
              <a:t>Natural Resources </a:t>
            </a:r>
            <a:r>
              <a:rPr lang="en-US" b="1">
                <a:solidFill>
                  <a:srgbClr val="003399"/>
                </a:solidFill>
              </a:rPr>
              <a:t>(cont.)</a:t>
            </a:r>
          </a:p>
        </p:txBody>
      </p:sp>
      <p:sp>
        <p:nvSpPr>
          <p:cNvPr id="1105926" name="Text Box 6"/>
          <p:cNvSpPr txBox="1">
            <a:spLocks noChangeArrowheads="1"/>
          </p:cNvSpPr>
          <p:nvPr/>
        </p:nvSpPr>
        <p:spPr bwMode="auto">
          <a:xfrm>
            <a:off x="685800" y="1371600"/>
            <a:ext cx="73152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Natural gas</a:t>
            </a:r>
          </a:p>
        </p:txBody>
      </p:sp>
      <p:sp>
        <p:nvSpPr>
          <p:cNvPr id="1105927" name="Text Box 7"/>
          <p:cNvSpPr txBox="1">
            <a:spLocks noChangeArrowheads="1"/>
          </p:cNvSpPr>
          <p:nvPr/>
        </p:nvSpPr>
        <p:spPr bwMode="auto">
          <a:xfrm>
            <a:off x="685800" y="1924050"/>
            <a:ext cx="7315200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Nickel</a:t>
            </a:r>
          </a:p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Aluminum, gemstones, platinum-group metals</a:t>
            </a:r>
          </a:p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Hydroelectric power</a:t>
            </a:r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5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05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059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059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26" grpId="0" autoUpdateAnimBg="0"/>
      <p:bldP spid="1105927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12069" name="Text Box 5"/>
          <p:cNvSpPr txBox="1">
            <a:spLocks noChangeArrowheads="1"/>
          </p:cNvSpPr>
          <p:nvPr/>
        </p:nvSpPr>
        <p:spPr bwMode="auto">
          <a:xfrm>
            <a:off x="685800" y="666750"/>
            <a:ext cx="7772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3200" b="1">
                <a:solidFill>
                  <a:srgbClr val="003399"/>
                </a:solidFill>
              </a:rPr>
              <a:t>Natural Resources </a:t>
            </a:r>
            <a:r>
              <a:rPr lang="en-US" b="1">
                <a:solidFill>
                  <a:srgbClr val="003399"/>
                </a:solidFill>
              </a:rPr>
              <a:t>(cont.)</a:t>
            </a:r>
          </a:p>
        </p:txBody>
      </p:sp>
      <p:sp>
        <p:nvSpPr>
          <p:cNvPr id="1112070" name="Text Box 6"/>
          <p:cNvSpPr txBox="1">
            <a:spLocks noChangeArrowheads="1"/>
          </p:cNvSpPr>
          <p:nvPr/>
        </p:nvSpPr>
        <p:spPr bwMode="auto">
          <a:xfrm>
            <a:off x="685800" y="1371600"/>
            <a:ext cx="73152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4488" indent="-344488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Tx/>
              <a:buChar char="•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Soil and forest land:</a:t>
            </a:r>
          </a:p>
        </p:txBody>
      </p:sp>
      <p:sp>
        <p:nvSpPr>
          <p:cNvPr id="1112071" name="Text Box 7"/>
          <p:cNvSpPr txBox="1">
            <a:spLocks noChangeArrowheads="1"/>
          </p:cNvSpPr>
          <p:nvPr/>
        </p:nvSpPr>
        <p:spPr bwMode="auto">
          <a:xfrm>
            <a:off x="685800" y="1924050"/>
            <a:ext cx="7315200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10% of its land can support agriculture</a:t>
            </a:r>
          </a:p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Black Earth Belt—fertile band of soil</a:t>
            </a:r>
          </a:p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One-fifth of the world’s forest lands lie in Russia, but are being depleted.</a:t>
            </a:r>
          </a:p>
        </p:txBody>
      </p:sp>
      <p:pic>
        <p:nvPicPr>
          <p:cNvPr id="1112074" name="Picture 10" descr="359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7975" y="4938713"/>
            <a:ext cx="1749425" cy="1155700"/>
          </a:xfrm>
          <a:prstGeom prst="rect">
            <a:avLst/>
          </a:prstGeom>
          <a:noFill/>
        </p:spPr>
      </p:pic>
      <p:sp>
        <p:nvSpPr>
          <p:cNvPr id="1112075" name="Text Box 11"/>
          <p:cNvSpPr txBox="1">
            <a:spLocks noChangeArrowheads="1"/>
          </p:cNvSpPr>
          <p:nvPr/>
        </p:nvSpPr>
        <p:spPr bwMode="auto">
          <a:xfrm>
            <a:off x="3843338" y="5816600"/>
            <a:ext cx="273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b="1">
                <a:hlinkClick r:id="" action="ppaction://noaction"/>
              </a:rPr>
              <a:t>Deforestation in Russia</a:t>
            </a:r>
            <a:endParaRPr lang="en-US" b="1"/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12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12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12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1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1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2070" grpId="0" autoUpdateAnimBg="0"/>
      <p:bldP spid="1112071" grpId="0" build="p" autoUpdateAnimBg="0"/>
      <p:bldP spid="111207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3252" name="Picture 4" descr="359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825" y="544513"/>
            <a:ext cx="8112125" cy="535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31203" name="Text Box 3"/>
          <p:cNvSpPr txBox="1">
            <a:spLocks noChangeArrowheads="1"/>
          </p:cNvSpPr>
          <p:nvPr/>
        </p:nvSpPr>
        <p:spPr bwMode="auto">
          <a:xfrm>
            <a:off x="685800" y="666750"/>
            <a:ext cx="7772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3200" b="1">
                <a:solidFill>
                  <a:srgbClr val="003399"/>
                </a:solidFill>
              </a:rPr>
              <a:t>Natural Resources </a:t>
            </a:r>
            <a:r>
              <a:rPr lang="en-US" b="1">
                <a:solidFill>
                  <a:srgbClr val="003399"/>
                </a:solidFill>
              </a:rPr>
              <a:t>(cont.)</a:t>
            </a:r>
          </a:p>
        </p:txBody>
      </p:sp>
      <p:sp>
        <p:nvSpPr>
          <p:cNvPr id="1331204" name="Text Box 4"/>
          <p:cNvSpPr txBox="1">
            <a:spLocks noChangeArrowheads="1"/>
          </p:cNvSpPr>
          <p:nvPr/>
        </p:nvSpPr>
        <p:spPr bwMode="auto">
          <a:xfrm>
            <a:off x="685800" y="1371600"/>
            <a:ext cx="73152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4488" indent="-344488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Tx/>
              <a:buChar char="•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The fishing industry:</a:t>
            </a:r>
          </a:p>
        </p:txBody>
      </p:sp>
      <p:sp>
        <p:nvSpPr>
          <p:cNvPr id="1331205" name="Text Box 5"/>
          <p:cNvSpPr txBox="1">
            <a:spLocks noChangeArrowheads="1"/>
          </p:cNvSpPr>
          <p:nvPr/>
        </p:nvSpPr>
        <p:spPr bwMode="auto">
          <a:xfrm>
            <a:off x="685800" y="1924050"/>
            <a:ext cx="73152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Salmon, herring, cod, halibut</a:t>
            </a:r>
          </a:p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Russian caviar from sturgeon—this supply has declined.</a:t>
            </a:r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1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04" grpId="0" autoUpdateAnimBg="0"/>
      <p:bldP spid="1331205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16164" name="Text Box 4"/>
          <p:cNvSpPr txBox="1">
            <a:spLocks noChangeArrowheads="1"/>
          </p:cNvSpPr>
          <p:nvPr/>
        </p:nvSpPr>
        <p:spPr bwMode="auto">
          <a:xfrm>
            <a:off x="685800" y="577850"/>
            <a:ext cx="777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4000" b="1">
                <a:solidFill>
                  <a:srgbClr val="008C44"/>
                </a:solidFill>
              </a:rPr>
              <a:t>Climate and Vegetation </a:t>
            </a:r>
          </a:p>
        </p:txBody>
      </p:sp>
      <p:pic>
        <p:nvPicPr>
          <p:cNvPr id="1116165" name="Picture 5" descr="Sec_Previ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9625" y="1427163"/>
            <a:ext cx="3762375" cy="427037"/>
          </a:xfrm>
          <a:prstGeom prst="rect">
            <a:avLst/>
          </a:prstGeom>
          <a:noFill/>
        </p:spPr>
      </p:pic>
      <p:sp>
        <p:nvSpPr>
          <p:cNvPr id="1116166" name="Text Box 6"/>
          <p:cNvSpPr txBox="1">
            <a:spLocks noChangeArrowheads="1"/>
          </p:cNvSpPr>
          <p:nvPr/>
        </p:nvSpPr>
        <p:spPr bwMode="auto">
          <a:xfrm>
            <a:off x="685800" y="2038350"/>
            <a:ext cx="4572000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400"/>
              <a:t>Russia’s location in the far northern latitudes affects its climate regions and natural vegetation.</a:t>
            </a:r>
          </a:p>
        </p:txBody>
      </p:sp>
      <p:pic>
        <p:nvPicPr>
          <p:cNvPr id="1116168" name="Picture 8" descr="WG_Nav Test-Backward Dead">
            <a:hlinkClick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ltGray">
          <a:xfrm>
            <a:off x="5553075" y="6296025"/>
            <a:ext cx="514350" cy="51435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1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1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64" grpId="0" autoUpdateAnimBg="0"/>
      <p:bldP spid="1116166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0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0259" name="Picture 3" descr="Places_to_Locat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9625" y="1427163"/>
            <a:ext cx="3762375" cy="427037"/>
          </a:xfrm>
          <a:prstGeom prst="rect">
            <a:avLst/>
          </a:prstGeom>
          <a:noFill/>
        </p:spPr>
      </p:pic>
      <p:sp>
        <p:nvSpPr>
          <p:cNvPr id="1120260" name="Text Box 4"/>
          <p:cNvSpPr txBox="1">
            <a:spLocks noChangeArrowheads="1"/>
          </p:cNvSpPr>
          <p:nvPr/>
        </p:nvSpPr>
        <p:spPr bwMode="auto">
          <a:xfrm>
            <a:off x="685800" y="2038350"/>
            <a:ext cx="38100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2400" b="1">
                <a:solidFill>
                  <a:srgbClr val="ED1C24"/>
                </a:solidFill>
              </a:rPr>
              <a:t>A.</a:t>
            </a:r>
            <a:r>
              <a:rPr lang="en-US" sz="2400"/>
              <a:t>	Arctic Circle</a:t>
            </a:r>
          </a:p>
        </p:txBody>
      </p:sp>
      <p:sp>
        <p:nvSpPr>
          <p:cNvPr id="1120261" name="Text Box 5"/>
          <p:cNvSpPr txBox="1">
            <a:spLocks noChangeArrowheads="1"/>
          </p:cNvSpPr>
          <p:nvPr/>
        </p:nvSpPr>
        <p:spPr bwMode="auto">
          <a:xfrm>
            <a:off x="685800" y="577850"/>
            <a:ext cx="777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4000" b="1">
                <a:solidFill>
                  <a:srgbClr val="008C44"/>
                </a:solidFill>
              </a:rPr>
              <a:t>Climate and Vegetation</a:t>
            </a:r>
          </a:p>
        </p:txBody>
      </p:sp>
      <p:pic>
        <p:nvPicPr>
          <p:cNvPr id="1120275" name="Picture 19" descr="Russi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97275" y="1924050"/>
            <a:ext cx="4965700" cy="3257550"/>
          </a:xfrm>
          <a:prstGeom prst="rect">
            <a:avLst/>
          </a:prstGeom>
          <a:noFill/>
        </p:spPr>
      </p:pic>
      <p:pic>
        <p:nvPicPr>
          <p:cNvPr id="1120262" name="Picture 6" descr="GW_P212-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62425" y="2151063"/>
            <a:ext cx="274638" cy="27463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20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2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112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0260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24355" name="Text Box 3"/>
          <p:cNvSpPr txBox="1">
            <a:spLocks noChangeArrowheads="1"/>
          </p:cNvSpPr>
          <p:nvPr/>
        </p:nvSpPr>
        <p:spPr bwMode="auto">
          <a:xfrm>
            <a:off x="685800" y="1905000"/>
            <a:ext cx="7772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800" b="1">
                <a:solidFill>
                  <a:srgbClr val="660066"/>
                </a:solidFill>
              </a:rPr>
              <a:t>Russia’s location in the high latitudes of the Eurasian landmass causes extreme differences in climate.</a:t>
            </a:r>
          </a:p>
        </p:txBody>
      </p:sp>
      <p:sp>
        <p:nvSpPr>
          <p:cNvPr id="1124356" name="Text Box 4"/>
          <p:cNvSpPr txBox="1">
            <a:spLocks noChangeArrowheads="1"/>
          </p:cNvSpPr>
          <p:nvPr/>
        </p:nvSpPr>
        <p:spPr bwMode="auto">
          <a:xfrm>
            <a:off x="685800" y="666750"/>
            <a:ext cx="7772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3200" b="1">
                <a:solidFill>
                  <a:srgbClr val="003399"/>
                </a:solidFill>
              </a:rPr>
              <a:t>High-Latitude Regions </a:t>
            </a:r>
          </a:p>
        </p:txBody>
      </p:sp>
      <p:pic>
        <p:nvPicPr>
          <p:cNvPr id="1124357" name="Picture 5" descr="MainIde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113" y="1295400"/>
            <a:ext cx="1676400" cy="471488"/>
          </a:xfrm>
          <a:prstGeom prst="rect">
            <a:avLst/>
          </a:prstGeom>
          <a:noFill/>
        </p:spPr>
      </p:pic>
      <p:sp>
        <p:nvSpPr>
          <p:cNvPr id="1124358" name="Text Box 6"/>
          <p:cNvSpPr txBox="1">
            <a:spLocks noChangeArrowheads="1"/>
          </p:cNvSpPr>
          <p:nvPr/>
        </p:nvSpPr>
        <p:spPr bwMode="auto">
          <a:xfrm>
            <a:off x="685800" y="3314700"/>
            <a:ext cx="77724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39725" indent="-339725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Tx/>
              <a:buChar char="•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Most of Russia is located in the high latitudes—harsh climate with long, cold winters and short, cool summers.</a:t>
            </a:r>
          </a:p>
        </p:txBody>
      </p:sp>
      <p:pic>
        <p:nvPicPr>
          <p:cNvPr id="1124360" name="Picture 8" descr="36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7975" y="4938713"/>
            <a:ext cx="1749425" cy="1216025"/>
          </a:xfrm>
          <a:prstGeom prst="rect">
            <a:avLst/>
          </a:prstGeom>
          <a:noFill/>
        </p:spPr>
      </p:pic>
      <p:sp>
        <p:nvSpPr>
          <p:cNvPr id="1124362" name="Text Box 10"/>
          <p:cNvSpPr txBox="1">
            <a:spLocks noChangeArrowheads="1"/>
          </p:cNvSpPr>
          <p:nvPr/>
        </p:nvSpPr>
        <p:spPr bwMode="auto">
          <a:xfrm>
            <a:off x="3843338" y="5816600"/>
            <a:ext cx="273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algn="r"/>
            <a:r>
              <a:rPr lang="en-US" b="1">
                <a:hlinkClick r:id="" action="ppaction://noaction"/>
              </a:rPr>
              <a:t>Russia: Climate Regions</a:t>
            </a:r>
            <a:endParaRPr lang="en-US" b="1"/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12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2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24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2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2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4355" grpId="0" autoUpdateAnimBg="0"/>
      <p:bldP spid="1124356" grpId="0" autoUpdateAnimBg="0"/>
      <p:bldP spid="1124358" grpId="0" build="p" bldLvl="2" autoUpdateAnimBg="0"/>
      <p:bldP spid="1124362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4276" name="Picture 4" descr="36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725" y="579438"/>
            <a:ext cx="8131175" cy="565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26405" name="Text Box 5"/>
          <p:cNvSpPr txBox="1">
            <a:spLocks noChangeArrowheads="1"/>
          </p:cNvSpPr>
          <p:nvPr/>
        </p:nvSpPr>
        <p:spPr bwMode="auto">
          <a:xfrm>
            <a:off x="685800" y="666750"/>
            <a:ext cx="7772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3200" b="1">
                <a:solidFill>
                  <a:srgbClr val="003399"/>
                </a:solidFill>
              </a:rPr>
              <a:t>High-Latitude Regions </a:t>
            </a:r>
            <a:r>
              <a:rPr lang="en-US" b="1">
                <a:solidFill>
                  <a:srgbClr val="003399"/>
                </a:solidFill>
              </a:rPr>
              <a:t>(cont.)</a:t>
            </a:r>
          </a:p>
        </p:txBody>
      </p:sp>
      <p:sp>
        <p:nvSpPr>
          <p:cNvPr id="1126406" name="Text Box 6"/>
          <p:cNvSpPr txBox="1">
            <a:spLocks noChangeArrowheads="1"/>
          </p:cNvSpPr>
          <p:nvPr/>
        </p:nvSpPr>
        <p:spPr bwMode="auto">
          <a:xfrm>
            <a:off x="685800" y="1371600"/>
            <a:ext cx="73152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4488" indent="-344488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Tx/>
              <a:buChar char="•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Climate regions:</a:t>
            </a:r>
          </a:p>
        </p:txBody>
      </p:sp>
      <p:sp>
        <p:nvSpPr>
          <p:cNvPr id="1126407" name="Text Box 7"/>
          <p:cNvSpPr txBox="1">
            <a:spLocks noChangeArrowheads="1"/>
          </p:cNvSpPr>
          <p:nvPr/>
        </p:nvSpPr>
        <p:spPr bwMode="auto">
          <a:xfrm>
            <a:off x="685800" y="1922463"/>
            <a:ext cx="7315200" cy="319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 dirty="0" smtClean="0">
                <a:solidFill>
                  <a:srgbClr val="000000"/>
                </a:solidFill>
                <a:cs typeface="Times New Roman" pitchFamily="18" charset="0"/>
              </a:rPr>
              <a:t>Tundra (</a:t>
            </a:r>
            <a:r>
              <a:rPr lang="en-US" sz="2400" dirty="0" smtClean="0">
                <a:solidFill>
                  <a:srgbClr val="000000"/>
                </a:solidFill>
              </a:rPr>
              <a:t>vast, treeless plains in cold northern climates, characterized by permafrost and small, low plants, such as mosses and shrubs)</a:t>
            </a:r>
          </a:p>
          <a:p>
            <a:pPr marL="1257300" lvl="1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 dirty="0" smtClean="0">
                <a:solidFill>
                  <a:srgbClr val="000000"/>
                </a:solidFill>
                <a:cs typeface="Times New Roman" pitchFamily="18" charset="0"/>
              </a:rPr>
              <a:t>Permafrost (</a:t>
            </a:r>
            <a:r>
              <a:rPr lang="en-US" sz="2400" dirty="0" smtClean="0">
                <a:solidFill>
                  <a:srgbClr val="000000"/>
                </a:solidFill>
              </a:rPr>
              <a:t>permanently frozen layer of soil beneath the surface of the ground)</a:t>
            </a:r>
            <a:endParaRPr lang="en-US" sz="2400" dirty="0">
              <a:solidFill>
                <a:srgbClr val="000000"/>
              </a:solidFill>
              <a:cs typeface="Times New Roman" pitchFamily="18" charset="0"/>
            </a:endParaRPr>
          </a:p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 dirty="0">
                <a:solidFill>
                  <a:srgbClr val="000000"/>
                </a:solidFill>
                <a:cs typeface="Times New Roman" pitchFamily="18" charset="0"/>
              </a:rPr>
              <a:t>Subarctic —contains the </a:t>
            </a:r>
            <a:r>
              <a:rPr lang="en-US" sz="2400" dirty="0" smtClean="0">
                <a:solidFill>
                  <a:srgbClr val="000000"/>
                </a:solidFill>
                <a:cs typeface="Times New Roman" pitchFamily="18" charset="0"/>
              </a:rPr>
              <a:t>taiga (</a:t>
            </a:r>
            <a:r>
              <a:rPr lang="en-US" sz="2400" dirty="0" smtClean="0">
                <a:solidFill>
                  <a:srgbClr val="000000"/>
                </a:solidFill>
              </a:rPr>
              <a:t>Russian term for the vast subarctic forest, mostly evergreens, that covers much of Russia and Siberia</a:t>
            </a:r>
            <a:r>
              <a:rPr lang="en-US" sz="2400" dirty="0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  <a:endParaRPr lang="en-US" sz="2400" dirty="0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6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264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264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06" grpId="0" autoUpdateAnimBg="0"/>
      <p:bldP spid="1126407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36643" name="Text Box 3"/>
          <p:cNvSpPr txBox="1">
            <a:spLocks noChangeArrowheads="1"/>
          </p:cNvSpPr>
          <p:nvPr/>
        </p:nvSpPr>
        <p:spPr bwMode="auto">
          <a:xfrm>
            <a:off x="685800" y="1905000"/>
            <a:ext cx="77724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800" b="1">
                <a:solidFill>
                  <a:srgbClr val="660066"/>
                </a:solidFill>
              </a:rPr>
              <a:t>Russia’s midlatitude regions have more moderate climates and support most of the country’s agricultural production. </a:t>
            </a:r>
          </a:p>
        </p:txBody>
      </p:sp>
      <p:sp>
        <p:nvSpPr>
          <p:cNvPr id="1136644" name="Text Box 4"/>
          <p:cNvSpPr txBox="1">
            <a:spLocks noChangeArrowheads="1"/>
          </p:cNvSpPr>
          <p:nvPr/>
        </p:nvSpPr>
        <p:spPr bwMode="auto">
          <a:xfrm>
            <a:off x="685800" y="666750"/>
            <a:ext cx="7772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3200" b="1">
                <a:solidFill>
                  <a:srgbClr val="003399"/>
                </a:solidFill>
              </a:rPr>
              <a:t>Midlatitude Regions </a:t>
            </a:r>
          </a:p>
        </p:txBody>
      </p:sp>
      <p:pic>
        <p:nvPicPr>
          <p:cNvPr id="1136645" name="Picture 5" descr="MainIde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113" y="1295400"/>
            <a:ext cx="1676400" cy="471488"/>
          </a:xfrm>
          <a:prstGeom prst="rect">
            <a:avLst/>
          </a:prstGeom>
          <a:noFill/>
        </p:spPr>
      </p:pic>
      <p:sp>
        <p:nvSpPr>
          <p:cNvPr id="1136646" name="Text Box 6"/>
          <p:cNvSpPr txBox="1">
            <a:spLocks noChangeArrowheads="1"/>
          </p:cNvSpPr>
          <p:nvPr/>
        </p:nvSpPr>
        <p:spPr bwMode="auto">
          <a:xfrm>
            <a:off x="685800" y="3324225"/>
            <a:ext cx="77724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39725" indent="-339725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Tx/>
              <a:buChar char="•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Climate regions:</a:t>
            </a:r>
            <a:endParaRPr lang="en-US" sz="2400"/>
          </a:p>
          <a:p>
            <a:pPr marL="800100" lvl="1" indent="-346075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Humid continental</a:t>
            </a:r>
          </a:p>
        </p:txBody>
      </p:sp>
      <p:pic>
        <p:nvPicPr>
          <p:cNvPr id="1136647" name="Picture 7" descr="36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7975" y="4938713"/>
            <a:ext cx="1749425" cy="1206500"/>
          </a:xfrm>
          <a:prstGeom prst="rect">
            <a:avLst/>
          </a:prstGeom>
          <a:noFill/>
        </p:spPr>
      </p:pic>
      <p:sp>
        <p:nvSpPr>
          <p:cNvPr id="1136648" name="Text Box 8"/>
          <p:cNvSpPr txBox="1">
            <a:spLocks noChangeArrowheads="1"/>
          </p:cNvSpPr>
          <p:nvPr/>
        </p:nvSpPr>
        <p:spPr bwMode="auto">
          <a:xfrm>
            <a:off x="3843338" y="5816600"/>
            <a:ext cx="273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algn="r"/>
            <a:r>
              <a:rPr lang="en-US" b="1">
                <a:hlinkClick r:id="" action="ppaction://noaction"/>
              </a:rPr>
              <a:t>Russia: Natural Vegetation</a:t>
            </a:r>
            <a:endParaRPr lang="en-US" b="1"/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3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136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3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366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366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36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36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43" grpId="0" autoUpdateAnimBg="0"/>
      <p:bldP spid="1136644" grpId="0" autoUpdateAnimBg="0"/>
      <p:bldP spid="1136646" grpId="0" build="p" bldLvl="2" autoUpdateAnimBg="0"/>
      <p:bldP spid="113664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14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30151" name="Picture 7" descr="Places_to_Locat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9625" y="1427163"/>
            <a:ext cx="3762375" cy="427037"/>
          </a:xfrm>
          <a:prstGeom prst="rect">
            <a:avLst/>
          </a:prstGeom>
          <a:noFill/>
        </p:spPr>
      </p:pic>
      <p:sp>
        <p:nvSpPr>
          <p:cNvPr id="1030154" name="Text Box 10"/>
          <p:cNvSpPr txBox="1">
            <a:spLocks noChangeArrowheads="1"/>
          </p:cNvSpPr>
          <p:nvPr/>
        </p:nvSpPr>
        <p:spPr bwMode="auto">
          <a:xfrm>
            <a:off x="685800" y="2038350"/>
            <a:ext cx="2962275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2400" b="1">
                <a:solidFill>
                  <a:srgbClr val="ED1C24"/>
                </a:solidFill>
              </a:rPr>
              <a:t>A.</a:t>
            </a:r>
            <a:r>
              <a:rPr lang="en-US" sz="2400"/>
              <a:t>	Ural Mountains</a:t>
            </a:r>
          </a:p>
        </p:txBody>
      </p:sp>
      <p:sp>
        <p:nvSpPr>
          <p:cNvPr id="1030155" name="Text Box 11"/>
          <p:cNvSpPr txBox="1">
            <a:spLocks noChangeArrowheads="1"/>
          </p:cNvSpPr>
          <p:nvPr/>
        </p:nvSpPr>
        <p:spPr bwMode="auto">
          <a:xfrm>
            <a:off x="685800" y="577850"/>
            <a:ext cx="777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4000" b="1">
                <a:solidFill>
                  <a:srgbClr val="008C44"/>
                </a:solidFill>
              </a:rPr>
              <a:t>The Land</a:t>
            </a:r>
          </a:p>
        </p:txBody>
      </p:sp>
      <p:sp>
        <p:nvSpPr>
          <p:cNvPr id="1030164" name="Text Box 20"/>
          <p:cNvSpPr txBox="1">
            <a:spLocks noChangeArrowheads="1"/>
          </p:cNvSpPr>
          <p:nvPr/>
        </p:nvSpPr>
        <p:spPr bwMode="auto">
          <a:xfrm>
            <a:off x="685800" y="2513013"/>
            <a:ext cx="2962275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2400" b="1">
                <a:solidFill>
                  <a:srgbClr val="ED1C24"/>
                </a:solidFill>
              </a:rPr>
              <a:t>B.</a:t>
            </a:r>
            <a:r>
              <a:rPr lang="en-US" sz="2400"/>
              <a:t>	Caucasus Mountains</a:t>
            </a:r>
          </a:p>
        </p:txBody>
      </p:sp>
      <p:sp>
        <p:nvSpPr>
          <p:cNvPr id="1030165" name="Text Box 21"/>
          <p:cNvSpPr txBox="1">
            <a:spLocks noChangeArrowheads="1"/>
          </p:cNvSpPr>
          <p:nvPr/>
        </p:nvSpPr>
        <p:spPr bwMode="auto">
          <a:xfrm>
            <a:off x="685800" y="3340100"/>
            <a:ext cx="3140075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2400" b="1">
                <a:solidFill>
                  <a:srgbClr val="ED1C24"/>
                </a:solidFill>
              </a:rPr>
              <a:t>C.</a:t>
            </a:r>
            <a:r>
              <a:rPr lang="en-US" sz="2400"/>
              <a:t>	Central Siberian Plateau</a:t>
            </a:r>
          </a:p>
        </p:txBody>
      </p:sp>
      <p:sp>
        <p:nvSpPr>
          <p:cNvPr id="1030166" name="Text Box 22"/>
          <p:cNvSpPr txBox="1">
            <a:spLocks noChangeArrowheads="1"/>
          </p:cNvSpPr>
          <p:nvPr/>
        </p:nvSpPr>
        <p:spPr bwMode="auto">
          <a:xfrm>
            <a:off x="685800" y="4138613"/>
            <a:ext cx="2962275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2400" b="1">
                <a:solidFill>
                  <a:srgbClr val="ED1C24"/>
                </a:solidFill>
              </a:rPr>
              <a:t>D.</a:t>
            </a:r>
            <a:r>
              <a:rPr lang="en-US" sz="2400"/>
              <a:t>	Siberia</a:t>
            </a:r>
          </a:p>
        </p:txBody>
      </p:sp>
      <p:sp>
        <p:nvSpPr>
          <p:cNvPr id="1030167" name="Text Box 23"/>
          <p:cNvSpPr txBox="1">
            <a:spLocks noChangeArrowheads="1"/>
          </p:cNvSpPr>
          <p:nvPr/>
        </p:nvSpPr>
        <p:spPr bwMode="auto">
          <a:xfrm>
            <a:off x="685800" y="4613275"/>
            <a:ext cx="2962275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2400" b="1">
                <a:solidFill>
                  <a:srgbClr val="ED1C24"/>
                </a:solidFill>
              </a:rPr>
              <a:t>E.</a:t>
            </a:r>
            <a:r>
              <a:rPr lang="en-US" sz="2400"/>
              <a:t>	Northern European Plain</a:t>
            </a:r>
          </a:p>
        </p:txBody>
      </p:sp>
      <p:sp>
        <p:nvSpPr>
          <p:cNvPr id="1030168" name="Text Box 24"/>
          <p:cNvSpPr txBox="1">
            <a:spLocks noChangeArrowheads="1"/>
          </p:cNvSpPr>
          <p:nvPr/>
        </p:nvSpPr>
        <p:spPr bwMode="auto">
          <a:xfrm>
            <a:off x="685800" y="5410200"/>
            <a:ext cx="38862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2400" b="1">
                <a:solidFill>
                  <a:srgbClr val="ED1C24"/>
                </a:solidFill>
              </a:rPr>
              <a:t>F.</a:t>
            </a:r>
            <a:r>
              <a:rPr lang="en-US" sz="2400"/>
              <a:t>	West Siberian Plain</a:t>
            </a:r>
          </a:p>
        </p:txBody>
      </p:sp>
      <p:sp>
        <p:nvSpPr>
          <p:cNvPr id="1030169" name="Text Box 25"/>
          <p:cNvSpPr txBox="1">
            <a:spLocks noChangeArrowheads="1"/>
          </p:cNvSpPr>
          <p:nvPr/>
        </p:nvSpPr>
        <p:spPr bwMode="auto">
          <a:xfrm>
            <a:off x="685800" y="5884863"/>
            <a:ext cx="2962275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2400" b="1">
                <a:solidFill>
                  <a:srgbClr val="ED1C24"/>
                </a:solidFill>
              </a:rPr>
              <a:t>G.</a:t>
            </a:r>
            <a:r>
              <a:rPr lang="en-US" sz="2400"/>
              <a:t>	Volga River</a:t>
            </a:r>
          </a:p>
        </p:txBody>
      </p:sp>
      <p:pic>
        <p:nvPicPr>
          <p:cNvPr id="1030171" name="Picture 27" descr="Russi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97275" y="1924050"/>
            <a:ext cx="4965700" cy="3257550"/>
          </a:xfrm>
          <a:prstGeom prst="rect">
            <a:avLst/>
          </a:prstGeom>
          <a:noFill/>
        </p:spPr>
      </p:pic>
      <p:pic>
        <p:nvPicPr>
          <p:cNvPr id="1030156" name="Picture 12" descr="GW_P212-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29175" y="3722688"/>
            <a:ext cx="274638" cy="274637"/>
          </a:xfrm>
          <a:prstGeom prst="rect">
            <a:avLst/>
          </a:prstGeom>
          <a:noFill/>
        </p:spPr>
      </p:pic>
      <p:pic>
        <p:nvPicPr>
          <p:cNvPr id="1030157" name="Picture 13" descr="GW_P212-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97363" y="3924300"/>
            <a:ext cx="274637" cy="274638"/>
          </a:xfrm>
          <a:prstGeom prst="rect">
            <a:avLst/>
          </a:prstGeom>
          <a:noFill/>
        </p:spPr>
      </p:pic>
      <p:pic>
        <p:nvPicPr>
          <p:cNvPr id="1030158" name="Picture 14" descr="GW_P212-B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67125" y="4305300"/>
            <a:ext cx="274638" cy="274638"/>
          </a:xfrm>
          <a:prstGeom prst="rect">
            <a:avLst/>
          </a:prstGeom>
          <a:noFill/>
        </p:spPr>
      </p:pic>
      <p:pic>
        <p:nvPicPr>
          <p:cNvPr id="1030159" name="Picture 15" descr="GW_P212-C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9800" y="3802063"/>
            <a:ext cx="274638" cy="274637"/>
          </a:xfrm>
          <a:prstGeom prst="rect">
            <a:avLst/>
          </a:prstGeom>
          <a:noFill/>
        </p:spPr>
      </p:pic>
      <p:pic>
        <p:nvPicPr>
          <p:cNvPr id="1030160" name="Picture 16" descr="GW_P212-D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72175" y="3429000"/>
            <a:ext cx="274638" cy="274638"/>
          </a:xfrm>
          <a:prstGeom prst="rect">
            <a:avLst/>
          </a:prstGeom>
          <a:noFill/>
        </p:spPr>
      </p:pic>
      <p:pic>
        <p:nvPicPr>
          <p:cNvPr id="1030161" name="Picture 17" descr="GW_P212-E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97363" y="3548063"/>
            <a:ext cx="274637" cy="274637"/>
          </a:xfrm>
          <a:prstGeom prst="rect">
            <a:avLst/>
          </a:prstGeom>
          <a:noFill/>
        </p:spPr>
      </p:pic>
      <p:pic>
        <p:nvPicPr>
          <p:cNvPr id="1030162" name="Picture 18" descr="GW_P212-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38775" y="3730625"/>
            <a:ext cx="274638" cy="27463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30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30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30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1030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30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1030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30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1" dur="500"/>
                                        <p:tgtEl>
                                          <p:spTgt spid="1030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30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1" dur="500"/>
                                        <p:tgtEl>
                                          <p:spTgt spid="1030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30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1" dur="500"/>
                                        <p:tgtEl>
                                          <p:spTgt spid="1030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30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1" dur="500"/>
                                        <p:tgtEl>
                                          <p:spTgt spid="1030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030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1" dur="500"/>
                                        <p:tgtEl>
                                          <p:spTgt spid="1030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0154" grpId="0" autoUpdateAnimBg="0"/>
      <p:bldP spid="1030164" grpId="0" autoUpdateAnimBg="0"/>
      <p:bldP spid="1030165" grpId="0" autoUpdateAnimBg="0"/>
      <p:bldP spid="1030166" grpId="0" autoUpdateAnimBg="0"/>
      <p:bldP spid="1030167" grpId="0" autoUpdateAnimBg="0"/>
      <p:bldP spid="1030168" grpId="0" autoUpdateAnimBg="0"/>
      <p:bldP spid="1030169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5300" name="Picture 4" descr="36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538163"/>
            <a:ext cx="8131175" cy="5607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8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38693" name="Text Box 5"/>
          <p:cNvSpPr txBox="1">
            <a:spLocks noChangeArrowheads="1"/>
          </p:cNvSpPr>
          <p:nvPr/>
        </p:nvSpPr>
        <p:spPr bwMode="auto">
          <a:xfrm>
            <a:off x="685800" y="666750"/>
            <a:ext cx="7772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3200" b="1">
                <a:solidFill>
                  <a:srgbClr val="003399"/>
                </a:solidFill>
              </a:rPr>
              <a:t>Midlatitude Regions </a:t>
            </a:r>
            <a:r>
              <a:rPr lang="en-US" b="1">
                <a:solidFill>
                  <a:srgbClr val="003399"/>
                </a:solidFill>
              </a:rPr>
              <a:t>(cont.)</a:t>
            </a:r>
          </a:p>
        </p:txBody>
      </p:sp>
      <p:sp>
        <p:nvSpPr>
          <p:cNvPr id="1138694" name="Text Box 6"/>
          <p:cNvSpPr txBox="1">
            <a:spLocks noChangeArrowheads="1"/>
          </p:cNvSpPr>
          <p:nvPr/>
        </p:nvSpPr>
        <p:spPr bwMode="auto">
          <a:xfrm>
            <a:off x="685800" y="1371600"/>
            <a:ext cx="7315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4488" indent="-344488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Tx/>
              <a:buChar char="•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Russia’s cold climate played an important role in the defeat of Napoleon I in 1812 and of German forces during WWII.</a:t>
            </a:r>
          </a:p>
        </p:txBody>
      </p:sp>
      <p:sp>
        <p:nvSpPr>
          <p:cNvPr id="1138695" name="Text Box 7"/>
          <p:cNvSpPr txBox="1">
            <a:spLocks noChangeArrowheads="1"/>
          </p:cNvSpPr>
          <p:nvPr/>
        </p:nvSpPr>
        <p:spPr bwMode="auto">
          <a:xfrm>
            <a:off x="685800" y="2581275"/>
            <a:ext cx="7315200" cy="153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4488" indent="-344488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Tx/>
              <a:buChar char="•"/>
            </a:pPr>
            <a:r>
              <a:rPr lang="en-US" sz="2400" dirty="0">
                <a:solidFill>
                  <a:srgbClr val="000000"/>
                </a:solidFill>
                <a:cs typeface="Times New Roman" pitchFamily="18" charset="0"/>
              </a:rPr>
              <a:t>Dry climate region:</a:t>
            </a:r>
          </a:p>
          <a:p>
            <a:pPr marL="796925" lvl="1" indent="-33655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 dirty="0" smtClean="0">
                <a:solidFill>
                  <a:srgbClr val="000000"/>
                </a:solidFill>
                <a:cs typeface="Times New Roman" pitchFamily="18" charset="0"/>
              </a:rPr>
              <a:t>Steppe (</a:t>
            </a:r>
            <a:r>
              <a:rPr lang="en-US" sz="2400" dirty="0" smtClean="0">
                <a:solidFill>
                  <a:srgbClr val="000000"/>
                </a:solidFill>
              </a:rPr>
              <a:t>wide, grassy plains of Eurasia)</a:t>
            </a:r>
          </a:p>
          <a:p>
            <a:pPr marL="796925" lvl="1" indent="-33655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endParaRPr lang="en-US" sz="2400" dirty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3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38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6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86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8694" grpId="0" autoUpdateAnimBg="0"/>
      <p:bldP spid="1138695" grpId="0" build="p" bldLvl="2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2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Vocab1</a:t>
            </a:r>
          </a:p>
        </p:txBody>
      </p:sp>
      <p:sp>
        <p:nvSpPr>
          <p:cNvPr id="949254" name="Text Box 6"/>
          <p:cNvSpPr txBox="1">
            <a:spLocks noChangeArrowheads="1"/>
          </p:cNvSpPr>
          <p:nvPr/>
        </p:nvSpPr>
        <p:spPr bwMode="auto">
          <a:xfrm>
            <a:off x="1441450" y="1477963"/>
            <a:ext cx="6184900" cy="195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3200" b="1">
                <a:solidFill>
                  <a:srgbClr val="003399"/>
                </a:solidFill>
              </a:rPr>
              <a:t>chernozem (cher•nuh•ZYAWM) </a:t>
            </a:r>
          </a:p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800">
                <a:solidFill>
                  <a:srgbClr val="000000"/>
                </a:solidFill>
              </a:rPr>
              <a:t>rich, black topsoil found in the Northern European Plain, especially in Russia and Ukraine</a:t>
            </a:r>
          </a:p>
        </p:txBody>
      </p:sp>
    </p:spTree>
    <p:custDataLst>
      <p:tags r:id="rId1"/>
    </p:custDataLst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2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Vocab2</a:t>
            </a:r>
          </a:p>
        </p:txBody>
      </p:sp>
      <p:sp>
        <p:nvSpPr>
          <p:cNvPr id="951304" name="Text Box 8"/>
          <p:cNvSpPr txBox="1">
            <a:spLocks noChangeArrowheads="1"/>
          </p:cNvSpPr>
          <p:nvPr/>
        </p:nvSpPr>
        <p:spPr bwMode="auto">
          <a:xfrm>
            <a:off x="1441450" y="1477963"/>
            <a:ext cx="6184900" cy="157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3200" b="1" dirty="0">
                <a:solidFill>
                  <a:srgbClr val="003399"/>
                </a:solidFill>
              </a:rPr>
              <a:t>permafrost </a:t>
            </a:r>
          </a:p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800" dirty="0">
                <a:solidFill>
                  <a:srgbClr val="000000"/>
                </a:solidFill>
              </a:rPr>
              <a:t>permanently frozen layer of soil beneath the surface of the ground</a:t>
            </a:r>
          </a:p>
        </p:txBody>
      </p:sp>
    </p:spTree>
    <p:custDataLst>
      <p:tags r:id="rId1"/>
    </p:custDataLst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VS 1</a:t>
            </a:r>
          </a:p>
        </p:txBody>
      </p:sp>
      <p:sp>
        <p:nvSpPr>
          <p:cNvPr id="1032196" name="Text Box 4"/>
          <p:cNvSpPr txBox="1">
            <a:spLocks noChangeArrowheads="1"/>
          </p:cNvSpPr>
          <p:nvPr/>
        </p:nvSpPr>
        <p:spPr bwMode="auto">
          <a:xfrm>
            <a:off x="703263" y="915988"/>
            <a:ext cx="2924175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4488" indent="-344488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000" b="1">
                <a:solidFill>
                  <a:srgbClr val="ED2641"/>
                </a:solidFill>
              </a:rPr>
              <a:t>A. </a:t>
            </a:r>
            <a:r>
              <a:rPr lang="en-US" sz="2000" b="1">
                <a:solidFill>
                  <a:srgbClr val="003399"/>
                </a:solidFill>
                <a:ea typeface="Times New Roman" pitchFamily="18" charset="0"/>
                <a:cs typeface="Arial" charset="0"/>
              </a:rPr>
              <a:t>Northern European Plain</a:t>
            </a:r>
            <a:endParaRPr lang="en-US" sz="2000" b="1">
              <a:solidFill>
                <a:srgbClr val="003399"/>
              </a:solidFill>
            </a:endParaRPr>
          </a:p>
          <a:p>
            <a:pPr marL="344488" indent="-344488" fontAlgn="ctr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•	Majority of Russia’s population lives here</a:t>
            </a:r>
          </a:p>
          <a:p>
            <a:pPr marL="344488" indent="-344488" fontAlgn="ctr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•	Northern part is poorly drained, creating swamps and marshes</a:t>
            </a:r>
          </a:p>
          <a:p>
            <a:pPr marL="344488" indent="-344488" fontAlgn="ctr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•	Southern part has rich chernozem soil and supports most of Russia’s agricultural production</a:t>
            </a:r>
          </a:p>
        </p:txBody>
      </p:sp>
      <p:pic>
        <p:nvPicPr>
          <p:cNvPr id="1032202" name="Picture 10" descr="WG_Nav Test-Backward Dead">
            <a:hlinkClick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53075" y="6296025"/>
            <a:ext cx="514350" cy="514350"/>
          </a:xfrm>
          <a:prstGeom prst="rect">
            <a:avLst/>
          </a:prstGeom>
          <a:noFill/>
        </p:spPr>
      </p:pic>
      <p:pic>
        <p:nvPicPr>
          <p:cNvPr id="1032203" name="Picture 11" descr="GW_P212-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18063" y="1503363"/>
            <a:ext cx="274637" cy="27463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32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032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2196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VS 2</a:t>
            </a:r>
          </a:p>
        </p:txBody>
      </p:sp>
      <p:pic>
        <p:nvPicPr>
          <p:cNvPr id="1045510" name="Picture 6" descr="GW_P212-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0" y="1647825"/>
            <a:ext cx="274638" cy="274638"/>
          </a:xfrm>
          <a:prstGeom prst="rect">
            <a:avLst/>
          </a:prstGeom>
          <a:noFill/>
        </p:spPr>
      </p:pic>
      <p:pic>
        <p:nvPicPr>
          <p:cNvPr id="1045515" name="Picture 11" descr="GW_P212-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18063" y="1503363"/>
            <a:ext cx="274637" cy="274637"/>
          </a:xfrm>
          <a:prstGeom prst="rect">
            <a:avLst/>
          </a:prstGeom>
          <a:noFill/>
        </p:spPr>
      </p:pic>
      <p:sp>
        <p:nvSpPr>
          <p:cNvPr id="1045516" name="Text Box 12"/>
          <p:cNvSpPr txBox="1">
            <a:spLocks noChangeArrowheads="1"/>
          </p:cNvSpPr>
          <p:nvPr/>
        </p:nvSpPr>
        <p:spPr bwMode="auto">
          <a:xfrm>
            <a:off x="703263" y="915988"/>
            <a:ext cx="2924175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4488" indent="-344488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000" b="1">
                <a:solidFill>
                  <a:srgbClr val="ED2641"/>
                </a:solidFill>
              </a:rPr>
              <a:t>B. </a:t>
            </a:r>
            <a:r>
              <a:rPr lang="en-US" sz="2000" b="1">
                <a:solidFill>
                  <a:srgbClr val="003399"/>
                </a:solidFill>
                <a:cs typeface="Arial" charset="0"/>
              </a:rPr>
              <a:t>Ural Mountains </a:t>
            </a:r>
          </a:p>
          <a:p>
            <a:pPr marL="344488" indent="-344488" fontAlgn="ctr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0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•	Form a natural boundary between European Russia and Asian Russia</a:t>
            </a:r>
          </a:p>
          <a:p>
            <a:pPr marL="344488" indent="-344488" fontAlgn="ctr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0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•	Are rich in iron ore and mineral fuels, such as oil and natural gas</a:t>
            </a:r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45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045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5516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VS 3</a:t>
            </a:r>
          </a:p>
        </p:txBody>
      </p:sp>
      <p:pic>
        <p:nvPicPr>
          <p:cNvPr id="1047558" name="Picture 6" descr="GW_P212-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10125" y="2017713"/>
            <a:ext cx="274638" cy="274637"/>
          </a:xfrm>
          <a:prstGeom prst="rect">
            <a:avLst/>
          </a:prstGeom>
          <a:noFill/>
        </p:spPr>
      </p:pic>
      <p:pic>
        <p:nvPicPr>
          <p:cNvPr id="1047562" name="Picture 10" descr="GW_P212-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0" y="1647825"/>
            <a:ext cx="274638" cy="274638"/>
          </a:xfrm>
          <a:prstGeom prst="rect">
            <a:avLst/>
          </a:prstGeom>
          <a:noFill/>
        </p:spPr>
      </p:pic>
      <p:pic>
        <p:nvPicPr>
          <p:cNvPr id="1047563" name="Picture 11" descr="GW_P212-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18063" y="1503363"/>
            <a:ext cx="274637" cy="274637"/>
          </a:xfrm>
          <a:prstGeom prst="rect">
            <a:avLst/>
          </a:prstGeom>
          <a:noFill/>
        </p:spPr>
      </p:pic>
      <p:sp>
        <p:nvSpPr>
          <p:cNvPr id="1047566" name="Text Box 14"/>
          <p:cNvSpPr txBox="1">
            <a:spLocks noChangeArrowheads="1"/>
          </p:cNvSpPr>
          <p:nvPr/>
        </p:nvSpPr>
        <p:spPr bwMode="auto">
          <a:xfrm>
            <a:off x="703263" y="915988"/>
            <a:ext cx="2924175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4488" indent="-344488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000" b="1">
                <a:solidFill>
                  <a:srgbClr val="ED2641"/>
                </a:solidFill>
              </a:rPr>
              <a:t>C. </a:t>
            </a:r>
            <a:r>
              <a:rPr lang="en-US" sz="2000" b="1">
                <a:solidFill>
                  <a:srgbClr val="003399"/>
                </a:solidFill>
                <a:cs typeface="Arial" charset="0"/>
              </a:rPr>
              <a:t>Volga River</a:t>
            </a:r>
          </a:p>
          <a:p>
            <a:pPr marL="344488" indent="-344488" fontAlgn="ctr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0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•	Vital to Russia, draining much of the eastern part of Russia’s Northern European Plain</a:t>
            </a:r>
          </a:p>
          <a:p>
            <a:pPr marL="344488" indent="-344488" fontAlgn="ctr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0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•	Provides important transportation links and is used to create hydroelectric power</a:t>
            </a:r>
          </a:p>
          <a:p>
            <a:pPr marL="344488" indent="-344488" fontAlgn="ctr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0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•	Flows through areas of temperate grasslands and mixed forests</a:t>
            </a:r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47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047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7566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VS 4</a:t>
            </a:r>
          </a:p>
        </p:txBody>
      </p:sp>
      <p:pic>
        <p:nvPicPr>
          <p:cNvPr id="1049605" name="Picture 5" descr="GW_P212-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10125" y="2017713"/>
            <a:ext cx="274638" cy="274637"/>
          </a:xfrm>
          <a:prstGeom prst="rect">
            <a:avLst/>
          </a:prstGeom>
          <a:noFill/>
        </p:spPr>
      </p:pic>
      <p:pic>
        <p:nvPicPr>
          <p:cNvPr id="1049606" name="Picture 6" descr="GW_P212-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0" y="1647825"/>
            <a:ext cx="274638" cy="274638"/>
          </a:xfrm>
          <a:prstGeom prst="rect">
            <a:avLst/>
          </a:prstGeom>
          <a:noFill/>
        </p:spPr>
      </p:pic>
      <p:pic>
        <p:nvPicPr>
          <p:cNvPr id="1049607" name="Picture 7" descr="GW_P212-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18063" y="1503363"/>
            <a:ext cx="274637" cy="274637"/>
          </a:xfrm>
          <a:prstGeom prst="rect">
            <a:avLst/>
          </a:prstGeom>
          <a:noFill/>
        </p:spPr>
      </p:pic>
      <p:sp>
        <p:nvSpPr>
          <p:cNvPr id="1049611" name="Text Box 11"/>
          <p:cNvSpPr txBox="1">
            <a:spLocks noChangeArrowheads="1"/>
          </p:cNvSpPr>
          <p:nvPr/>
        </p:nvSpPr>
        <p:spPr bwMode="auto">
          <a:xfrm>
            <a:off x="703263" y="915988"/>
            <a:ext cx="2924175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4488" indent="-344488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000" b="1">
                <a:solidFill>
                  <a:srgbClr val="ED2641"/>
                </a:solidFill>
              </a:rPr>
              <a:t>D. </a:t>
            </a:r>
            <a:r>
              <a:rPr lang="en-US" sz="2000" b="1">
                <a:solidFill>
                  <a:srgbClr val="003399"/>
                </a:solidFill>
                <a:cs typeface="Arial" charset="0"/>
              </a:rPr>
              <a:t>West Siberian Plain</a:t>
            </a:r>
          </a:p>
          <a:p>
            <a:pPr marL="344488" indent="-344488" fontAlgn="ctr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0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•	One of the world’s largest areas of flatland</a:t>
            </a:r>
            <a:r>
              <a:rPr lang="en-US" sz="20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 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—</a:t>
            </a:r>
            <a:r>
              <a:rPr lang="en-US" sz="20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 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reaching from the Arctic Ocean to Central Asia</a:t>
            </a:r>
          </a:p>
          <a:p>
            <a:pPr marL="344488" indent="-344488" fontAlgn="ctr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•	Lowland areas poorly drained, creating swamps and marshes</a:t>
            </a:r>
          </a:p>
          <a:p>
            <a:pPr marL="344488" indent="-344488" fontAlgn="ctr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•	Location in the far northern latitudes results in a harsh climate with wide extremes of temperatures</a:t>
            </a:r>
          </a:p>
        </p:txBody>
      </p:sp>
      <p:pic>
        <p:nvPicPr>
          <p:cNvPr id="1049613" name="Picture 13" descr="GW_P212-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3775" y="1598613"/>
            <a:ext cx="274638" cy="27463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49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049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9611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VS 5</a:t>
            </a:r>
          </a:p>
        </p:txBody>
      </p:sp>
      <p:pic>
        <p:nvPicPr>
          <p:cNvPr id="1325059" name="Picture 3" descr="GW_P212-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10125" y="2017713"/>
            <a:ext cx="274638" cy="274637"/>
          </a:xfrm>
          <a:prstGeom prst="rect">
            <a:avLst/>
          </a:prstGeom>
          <a:noFill/>
        </p:spPr>
      </p:pic>
      <p:pic>
        <p:nvPicPr>
          <p:cNvPr id="1325060" name="Picture 4" descr="GW_P212-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0" y="1647825"/>
            <a:ext cx="274638" cy="274638"/>
          </a:xfrm>
          <a:prstGeom prst="rect">
            <a:avLst/>
          </a:prstGeom>
          <a:noFill/>
        </p:spPr>
      </p:pic>
      <p:pic>
        <p:nvPicPr>
          <p:cNvPr id="1325061" name="Picture 5" descr="GW_P212-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18063" y="1503363"/>
            <a:ext cx="274637" cy="274637"/>
          </a:xfrm>
          <a:prstGeom prst="rect">
            <a:avLst/>
          </a:prstGeom>
          <a:noFill/>
        </p:spPr>
      </p:pic>
      <p:sp>
        <p:nvSpPr>
          <p:cNvPr id="1325062" name="Text Box 6"/>
          <p:cNvSpPr txBox="1">
            <a:spLocks noChangeArrowheads="1"/>
          </p:cNvSpPr>
          <p:nvPr/>
        </p:nvSpPr>
        <p:spPr bwMode="auto">
          <a:xfrm>
            <a:off x="703263" y="915988"/>
            <a:ext cx="2924175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4488" indent="-344488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000" b="1">
                <a:solidFill>
                  <a:srgbClr val="ED2641"/>
                </a:solidFill>
              </a:rPr>
              <a:t>E. </a:t>
            </a:r>
            <a:r>
              <a:rPr lang="en-US" sz="2000" b="1">
                <a:solidFill>
                  <a:srgbClr val="003399"/>
                </a:solidFill>
                <a:cs typeface="Arial" charset="0"/>
              </a:rPr>
              <a:t>Siberian Rivers</a:t>
            </a:r>
          </a:p>
          <a:p>
            <a:pPr marL="344488" indent="-344488" fontAlgn="ctr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0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•	Include the Ob’, Irtysh, Yenisey, and Lena</a:t>
            </a:r>
          </a:p>
          <a:p>
            <a:pPr marL="344488" indent="-344488" fontAlgn="ctr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0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•	Rank among the world’s largest river systems</a:t>
            </a:r>
          </a:p>
          <a:p>
            <a:pPr marL="344488" indent="-344488" fontAlgn="ctr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0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•	Amur River forms border between Russia and China</a:t>
            </a:r>
          </a:p>
        </p:txBody>
      </p:sp>
      <p:pic>
        <p:nvPicPr>
          <p:cNvPr id="1325064" name="Picture 8" descr="GW_P212-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3775" y="1598613"/>
            <a:ext cx="274638" cy="274637"/>
          </a:xfrm>
          <a:prstGeom prst="rect">
            <a:avLst/>
          </a:prstGeom>
          <a:noFill/>
        </p:spPr>
      </p:pic>
      <p:pic>
        <p:nvPicPr>
          <p:cNvPr id="1325065" name="Picture 9" descr="GW_P212-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64425" y="1371600"/>
            <a:ext cx="274638" cy="27463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2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32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5062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VS 6</a:t>
            </a:r>
          </a:p>
        </p:txBody>
      </p:sp>
      <p:pic>
        <p:nvPicPr>
          <p:cNvPr id="1327107" name="Picture 3" descr="GW_P212-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10125" y="2017713"/>
            <a:ext cx="274638" cy="274637"/>
          </a:xfrm>
          <a:prstGeom prst="rect">
            <a:avLst/>
          </a:prstGeom>
          <a:noFill/>
        </p:spPr>
      </p:pic>
      <p:pic>
        <p:nvPicPr>
          <p:cNvPr id="1327108" name="Picture 4" descr="GW_P212-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0" y="1647825"/>
            <a:ext cx="274638" cy="274638"/>
          </a:xfrm>
          <a:prstGeom prst="rect">
            <a:avLst/>
          </a:prstGeom>
          <a:noFill/>
        </p:spPr>
      </p:pic>
      <p:pic>
        <p:nvPicPr>
          <p:cNvPr id="1327109" name="Picture 5" descr="GW_P212-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18063" y="1503363"/>
            <a:ext cx="274637" cy="274637"/>
          </a:xfrm>
          <a:prstGeom prst="rect">
            <a:avLst/>
          </a:prstGeom>
          <a:noFill/>
        </p:spPr>
      </p:pic>
      <p:sp>
        <p:nvSpPr>
          <p:cNvPr id="1327110" name="Text Box 6"/>
          <p:cNvSpPr txBox="1">
            <a:spLocks noChangeArrowheads="1"/>
          </p:cNvSpPr>
          <p:nvPr/>
        </p:nvSpPr>
        <p:spPr bwMode="auto">
          <a:xfrm>
            <a:off x="703263" y="915988"/>
            <a:ext cx="2924175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4488" indent="-344488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000" b="1">
                <a:solidFill>
                  <a:srgbClr val="ED2641"/>
                </a:solidFill>
              </a:rPr>
              <a:t>F. </a:t>
            </a:r>
            <a:r>
              <a:rPr lang="en-US" sz="2000" b="1">
                <a:solidFill>
                  <a:srgbClr val="003399"/>
                </a:solidFill>
                <a:cs typeface="Arial" charset="0"/>
              </a:rPr>
              <a:t>Lake Baikal </a:t>
            </a:r>
          </a:p>
          <a:p>
            <a:pPr marL="344488" indent="-344488" fontAlgn="ctr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0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•	Deepest freshwater lake in the world</a:t>
            </a:r>
          </a:p>
          <a:p>
            <a:pPr marL="344488" indent="-344488" fontAlgn="ctr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0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•	Contains 20 percent of Earth’s supply of freshwater</a:t>
            </a:r>
          </a:p>
        </p:txBody>
      </p:sp>
      <p:pic>
        <p:nvPicPr>
          <p:cNvPr id="1327112" name="Picture 8" descr="GW_P212-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3775" y="1598613"/>
            <a:ext cx="274638" cy="274637"/>
          </a:xfrm>
          <a:prstGeom prst="rect">
            <a:avLst/>
          </a:prstGeom>
          <a:noFill/>
        </p:spPr>
      </p:pic>
      <p:pic>
        <p:nvPicPr>
          <p:cNvPr id="1327113" name="Picture 9" descr="GW_P212-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64425" y="1371600"/>
            <a:ext cx="274638" cy="274638"/>
          </a:xfrm>
          <a:prstGeom prst="rect">
            <a:avLst/>
          </a:prstGeom>
          <a:noFill/>
        </p:spPr>
      </p:pic>
      <p:pic>
        <p:nvPicPr>
          <p:cNvPr id="1327114" name="Picture 10" descr="GW_P212-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07250" y="2108200"/>
            <a:ext cx="274638" cy="27463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2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32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711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1390" name="Text Box 14"/>
          <p:cNvSpPr txBox="1">
            <a:spLocks noChangeArrowheads="1"/>
          </p:cNvSpPr>
          <p:nvPr/>
        </p:nvSpPr>
        <p:spPr bwMode="auto">
          <a:xfrm>
            <a:off x="685800" y="1905000"/>
            <a:ext cx="777240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800" b="1">
                <a:solidFill>
                  <a:srgbClr val="660066"/>
                </a:solidFill>
              </a:rPr>
              <a:t>Russia’s interconnected mountain ranges and plains shape human activities. </a:t>
            </a:r>
          </a:p>
        </p:txBody>
      </p:sp>
      <p:sp>
        <p:nvSpPr>
          <p:cNvPr id="101391" name="Text Box 15"/>
          <p:cNvSpPr txBox="1">
            <a:spLocks noChangeArrowheads="1"/>
          </p:cNvSpPr>
          <p:nvPr/>
        </p:nvSpPr>
        <p:spPr bwMode="auto">
          <a:xfrm>
            <a:off x="685800" y="666750"/>
            <a:ext cx="7772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3200" b="1">
                <a:solidFill>
                  <a:srgbClr val="003399"/>
                </a:solidFill>
              </a:rPr>
              <a:t>Landforms </a:t>
            </a:r>
          </a:p>
        </p:txBody>
      </p:sp>
      <p:pic>
        <p:nvPicPr>
          <p:cNvPr id="101392" name="Picture 16" descr="MainIde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113" y="1295400"/>
            <a:ext cx="1676400" cy="471488"/>
          </a:xfrm>
          <a:prstGeom prst="rect">
            <a:avLst/>
          </a:prstGeom>
          <a:noFill/>
        </p:spPr>
      </p:pic>
      <p:sp>
        <p:nvSpPr>
          <p:cNvPr id="101393" name="Text Box 17"/>
          <p:cNvSpPr txBox="1">
            <a:spLocks noChangeArrowheads="1"/>
          </p:cNvSpPr>
          <p:nvPr/>
        </p:nvSpPr>
        <p:spPr bwMode="auto">
          <a:xfrm>
            <a:off x="685800" y="2943225"/>
            <a:ext cx="77724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39725" indent="-339725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Tx/>
              <a:buChar char="•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Russia is the world’s largest country in total land and geographic extent.</a:t>
            </a:r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1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01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1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1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90" grpId="0" autoUpdateAnimBg="0"/>
      <p:bldP spid="101391" grpId="0" autoUpdateAnimBg="0"/>
      <p:bldP spid="101393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34864" name="Text Box 16"/>
          <p:cNvSpPr txBox="1">
            <a:spLocks noChangeArrowheads="1"/>
          </p:cNvSpPr>
          <p:nvPr/>
        </p:nvSpPr>
        <p:spPr bwMode="auto">
          <a:xfrm>
            <a:off x="685800" y="1371600"/>
            <a:ext cx="73152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4488" indent="-344488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Tx/>
              <a:buChar char="•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Mountains and plateaus:</a:t>
            </a:r>
          </a:p>
        </p:txBody>
      </p:sp>
      <p:sp>
        <p:nvSpPr>
          <p:cNvPr id="334865" name="Text Box 17"/>
          <p:cNvSpPr txBox="1">
            <a:spLocks noChangeArrowheads="1"/>
          </p:cNvSpPr>
          <p:nvPr/>
        </p:nvSpPr>
        <p:spPr bwMode="auto">
          <a:xfrm>
            <a:off x="685800" y="1914525"/>
            <a:ext cx="7315200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Ural </a:t>
            </a:r>
          </a:p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Caucasus</a:t>
            </a:r>
          </a:p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Central Siberian Plateau</a:t>
            </a:r>
          </a:p>
        </p:txBody>
      </p:sp>
      <p:sp>
        <p:nvSpPr>
          <p:cNvPr id="334866" name="Text Box 18"/>
          <p:cNvSpPr txBox="1">
            <a:spLocks noChangeArrowheads="1"/>
          </p:cNvSpPr>
          <p:nvPr/>
        </p:nvSpPr>
        <p:spPr bwMode="auto">
          <a:xfrm>
            <a:off x="685800" y="666750"/>
            <a:ext cx="7772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3200" b="1">
                <a:solidFill>
                  <a:srgbClr val="003399"/>
                </a:solidFill>
              </a:rPr>
              <a:t>Landforms </a:t>
            </a:r>
            <a:r>
              <a:rPr lang="en-US" b="1">
                <a:solidFill>
                  <a:srgbClr val="003399"/>
                </a:solidFill>
              </a:rPr>
              <a:t>(cont.)</a:t>
            </a:r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4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4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4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48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64" grpId="0" autoUpdateAnimBg="0"/>
      <p:bldP spid="33486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37934" name="Text Box 14"/>
          <p:cNvSpPr txBox="1">
            <a:spLocks noChangeArrowheads="1"/>
          </p:cNvSpPr>
          <p:nvPr/>
        </p:nvSpPr>
        <p:spPr bwMode="auto">
          <a:xfrm>
            <a:off x="685800" y="666750"/>
            <a:ext cx="7772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3200" b="1">
                <a:solidFill>
                  <a:srgbClr val="003399"/>
                </a:solidFill>
              </a:rPr>
              <a:t>Landforms </a:t>
            </a:r>
            <a:r>
              <a:rPr lang="en-US" b="1">
                <a:solidFill>
                  <a:srgbClr val="003399"/>
                </a:solidFill>
              </a:rPr>
              <a:t>(cont.)</a:t>
            </a:r>
          </a:p>
        </p:txBody>
      </p:sp>
      <p:sp>
        <p:nvSpPr>
          <p:cNvPr id="337935" name="Text Box 15"/>
          <p:cNvSpPr txBox="1">
            <a:spLocks noChangeArrowheads="1"/>
          </p:cNvSpPr>
          <p:nvPr/>
        </p:nvSpPr>
        <p:spPr bwMode="auto">
          <a:xfrm>
            <a:off x="685800" y="1371600"/>
            <a:ext cx="73152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4488" indent="-344488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Tx/>
              <a:buChar char="•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Plains Areas:</a:t>
            </a:r>
          </a:p>
        </p:txBody>
      </p:sp>
      <p:sp>
        <p:nvSpPr>
          <p:cNvPr id="337936" name="Text Box 16"/>
          <p:cNvSpPr txBox="1">
            <a:spLocks noChangeArrowheads="1"/>
          </p:cNvSpPr>
          <p:nvPr/>
        </p:nvSpPr>
        <p:spPr bwMode="auto">
          <a:xfrm>
            <a:off x="685800" y="1924050"/>
            <a:ext cx="73152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Northern European Plain—about 75% of the Russian population lives on this plain.</a:t>
            </a:r>
          </a:p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West Siberian Plain</a:t>
            </a:r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79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79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35" grpId="0" autoUpdateAnimBg="0"/>
      <p:bldP spid="337936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91587" name="Text Box 3"/>
          <p:cNvSpPr txBox="1">
            <a:spLocks noChangeArrowheads="1"/>
          </p:cNvSpPr>
          <p:nvPr/>
        </p:nvSpPr>
        <p:spPr bwMode="auto">
          <a:xfrm>
            <a:off x="685800" y="1905000"/>
            <a:ext cx="7772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800" b="1">
                <a:solidFill>
                  <a:srgbClr val="660066"/>
                </a:solidFill>
              </a:rPr>
              <a:t>Russia’s</a:t>
            </a:r>
            <a:r>
              <a:rPr lang="en-US" b="1"/>
              <a:t> </a:t>
            </a:r>
            <a:r>
              <a:rPr lang="en-US" sz="2800" b="1">
                <a:solidFill>
                  <a:srgbClr val="660066"/>
                </a:solidFill>
              </a:rPr>
              <a:t>large river systems are vital for irrigation, transportation routes, electric power, and industries, such as fishing.</a:t>
            </a:r>
          </a:p>
        </p:txBody>
      </p:sp>
      <p:sp>
        <p:nvSpPr>
          <p:cNvPr id="1091588" name="Text Box 4"/>
          <p:cNvSpPr txBox="1">
            <a:spLocks noChangeArrowheads="1"/>
          </p:cNvSpPr>
          <p:nvPr/>
        </p:nvSpPr>
        <p:spPr bwMode="auto">
          <a:xfrm>
            <a:off x="685800" y="666750"/>
            <a:ext cx="7772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3200" b="1">
                <a:solidFill>
                  <a:srgbClr val="003399"/>
                </a:solidFill>
              </a:rPr>
              <a:t>Water Systems </a:t>
            </a:r>
          </a:p>
        </p:txBody>
      </p:sp>
      <p:pic>
        <p:nvPicPr>
          <p:cNvPr id="1091589" name="Picture 5" descr="MainIde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113" y="1295400"/>
            <a:ext cx="1676400" cy="471488"/>
          </a:xfrm>
          <a:prstGeom prst="rect">
            <a:avLst/>
          </a:prstGeom>
          <a:noFill/>
        </p:spPr>
      </p:pic>
      <p:sp>
        <p:nvSpPr>
          <p:cNvPr id="1091590" name="Text Box 6"/>
          <p:cNvSpPr txBox="1">
            <a:spLocks noChangeArrowheads="1"/>
          </p:cNvSpPr>
          <p:nvPr/>
        </p:nvSpPr>
        <p:spPr bwMode="auto">
          <a:xfrm>
            <a:off x="685800" y="3314700"/>
            <a:ext cx="77724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39725" indent="-339725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Tx/>
              <a:buChar char="•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Russia has the longest continuous coastline of any country in the world.</a:t>
            </a:r>
          </a:p>
          <a:p>
            <a:pPr marL="339725" indent="-339725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Tx/>
              <a:buChar char="•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Russia also has the largest inland body of water and some of the longest rivers.</a:t>
            </a:r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1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91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1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091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1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91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1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91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15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915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1587" grpId="0" autoUpdateAnimBg="0"/>
      <p:bldP spid="1091588" grpId="0" autoUpdateAnimBg="0"/>
      <p:bldP spid="1091590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97733" name="Text Box 5"/>
          <p:cNvSpPr txBox="1">
            <a:spLocks noChangeArrowheads="1"/>
          </p:cNvSpPr>
          <p:nvPr/>
        </p:nvSpPr>
        <p:spPr bwMode="auto">
          <a:xfrm>
            <a:off x="685800" y="666750"/>
            <a:ext cx="7772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3200" b="1">
                <a:solidFill>
                  <a:srgbClr val="003399"/>
                </a:solidFill>
              </a:rPr>
              <a:t>Water Systems </a:t>
            </a:r>
            <a:r>
              <a:rPr lang="en-US" b="1">
                <a:solidFill>
                  <a:srgbClr val="003399"/>
                </a:solidFill>
              </a:rPr>
              <a:t>(cont.)</a:t>
            </a:r>
          </a:p>
        </p:txBody>
      </p:sp>
      <p:sp>
        <p:nvSpPr>
          <p:cNvPr id="1097734" name="Text Box 6"/>
          <p:cNvSpPr txBox="1">
            <a:spLocks noChangeArrowheads="1"/>
          </p:cNvSpPr>
          <p:nvPr/>
        </p:nvSpPr>
        <p:spPr bwMode="auto">
          <a:xfrm>
            <a:off x="685800" y="1371600"/>
            <a:ext cx="73152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4488" indent="-344488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Tx/>
              <a:buChar char="•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Coasts, Seas, Lakes:</a:t>
            </a:r>
          </a:p>
        </p:txBody>
      </p:sp>
      <p:sp>
        <p:nvSpPr>
          <p:cNvPr id="1097735" name="Text Box 7"/>
          <p:cNvSpPr txBox="1">
            <a:spLocks noChangeArrowheads="1"/>
          </p:cNvSpPr>
          <p:nvPr/>
        </p:nvSpPr>
        <p:spPr bwMode="auto">
          <a:xfrm>
            <a:off x="685800" y="1924050"/>
            <a:ext cx="7315200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Arctic and Pacific oceans</a:t>
            </a:r>
          </a:p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Baltic Sea, Black Sea, Caspian Sea</a:t>
            </a:r>
          </a:p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The Bosporus, the Sea of Marmara</a:t>
            </a:r>
          </a:p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Lake Baikal</a:t>
            </a:r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97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97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977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977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977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7734" grpId="0" autoUpdateAnimBg="0"/>
      <p:bldP spid="109773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99781" name="Text Box 5"/>
          <p:cNvSpPr txBox="1">
            <a:spLocks noChangeArrowheads="1"/>
          </p:cNvSpPr>
          <p:nvPr/>
        </p:nvSpPr>
        <p:spPr bwMode="auto">
          <a:xfrm>
            <a:off x="685800" y="666750"/>
            <a:ext cx="7772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3200" b="1">
                <a:solidFill>
                  <a:srgbClr val="003399"/>
                </a:solidFill>
              </a:rPr>
              <a:t>Water Systems </a:t>
            </a:r>
            <a:r>
              <a:rPr lang="en-US" b="1">
                <a:solidFill>
                  <a:srgbClr val="003399"/>
                </a:solidFill>
              </a:rPr>
              <a:t>(cont.)</a:t>
            </a:r>
          </a:p>
        </p:txBody>
      </p:sp>
      <p:sp>
        <p:nvSpPr>
          <p:cNvPr id="1099782" name="Text Box 6"/>
          <p:cNvSpPr txBox="1">
            <a:spLocks noChangeArrowheads="1"/>
          </p:cNvSpPr>
          <p:nvPr/>
        </p:nvSpPr>
        <p:spPr bwMode="auto">
          <a:xfrm>
            <a:off x="685800" y="1371600"/>
            <a:ext cx="73152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4488" indent="-344488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Tx/>
              <a:buChar char="•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Rivers:</a:t>
            </a:r>
          </a:p>
        </p:txBody>
      </p:sp>
      <p:sp>
        <p:nvSpPr>
          <p:cNvPr id="1099783" name="Text Box 7"/>
          <p:cNvSpPr txBox="1">
            <a:spLocks noChangeArrowheads="1"/>
          </p:cNvSpPr>
          <p:nvPr/>
        </p:nvSpPr>
        <p:spPr bwMode="auto">
          <a:xfrm>
            <a:off x="685800" y="1924050"/>
            <a:ext cx="7800975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The Volga </a:t>
            </a:r>
          </a:p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The Siberian (the Ob’, Irtysh, Yenisey, and Lena)</a:t>
            </a:r>
          </a:p>
          <a:p>
            <a:pPr marL="800100" indent="-342900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The Amur River</a:t>
            </a:r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99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99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7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997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7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997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9782" grpId="0" autoUpdateAnimBg="0"/>
      <p:bldP spid="109978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03875" name="Text Box 3"/>
          <p:cNvSpPr txBox="1">
            <a:spLocks noChangeArrowheads="1"/>
          </p:cNvSpPr>
          <p:nvPr/>
        </p:nvSpPr>
        <p:spPr bwMode="auto">
          <a:xfrm>
            <a:off x="685800" y="1905000"/>
            <a:ext cx="7772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800" b="1">
                <a:solidFill>
                  <a:srgbClr val="660066"/>
                </a:solidFill>
              </a:rPr>
              <a:t>Russia has an abundance of natural resources, but many are located in remote, inaccessible areas of the country.</a:t>
            </a:r>
          </a:p>
        </p:txBody>
      </p:sp>
      <p:sp>
        <p:nvSpPr>
          <p:cNvPr id="1103876" name="Text Box 4"/>
          <p:cNvSpPr txBox="1">
            <a:spLocks noChangeArrowheads="1"/>
          </p:cNvSpPr>
          <p:nvPr/>
        </p:nvSpPr>
        <p:spPr bwMode="auto">
          <a:xfrm>
            <a:off x="685800" y="666750"/>
            <a:ext cx="7772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3200" b="1">
                <a:solidFill>
                  <a:srgbClr val="003399"/>
                </a:solidFill>
              </a:rPr>
              <a:t>Natural Resources</a:t>
            </a:r>
            <a:r>
              <a:rPr lang="en-US"/>
              <a:t> </a:t>
            </a:r>
          </a:p>
        </p:txBody>
      </p:sp>
      <p:pic>
        <p:nvPicPr>
          <p:cNvPr id="1103877" name="Picture 5" descr="MainIde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113" y="1295400"/>
            <a:ext cx="1676400" cy="471488"/>
          </a:xfrm>
          <a:prstGeom prst="rect">
            <a:avLst/>
          </a:prstGeom>
          <a:noFill/>
        </p:spPr>
      </p:pic>
      <p:sp>
        <p:nvSpPr>
          <p:cNvPr id="1103878" name="Text Box 6"/>
          <p:cNvSpPr txBox="1">
            <a:spLocks noChangeArrowheads="1"/>
          </p:cNvSpPr>
          <p:nvPr/>
        </p:nvSpPr>
        <p:spPr bwMode="auto">
          <a:xfrm>
            <a:off x="685800" y="3317875"/>
            <a:ext cx="7772400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39725" indent="-339725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Tx/>
              <a:buChar char="•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Minerals and energy:</a:t>
            </a:r>
            <a:endParaRPr lang="en-US" sz="2400"/>
          </a:p>
          <a:p>
            <a:pPr marL="800100" lvl="1" indent="-346075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Petroleum</a:t>
            </a:r>
          </a:p>
          <a:p>
            <a:pPr marL="800100" lvl="1" indent="-346075"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–"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Coal</a:t>
            </a:r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3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103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03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03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038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038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3875" grpId="0" autoUpdateAnimBg="0"/>
      <p:bldP spid="1103876" grpId="0" autoUpdateAnimBg="0"/>
      <p:bldP spid="1103878" grpId="0" build="p" bldLvl="2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611</Words>
  <Application>Microsoft Office PowerPoint</Application>
  <PresentationFormat>On-screen Show (4:3)</PresentationFormat>
  <Paragraphs>137</Paragraphs>
  <Slides>29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Physical Geography of Russia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Vocab1</vt:lpstr>
      <vt:lpstr>Vocab2</vt:lpstr>
      <vt:lpstr>VS 1</vt:lpstr>
      <vt:lpstr>VS 2</vt:lpstr>
      <vt:lpstr>VS 3</vt:lpstr>
      <vt:lpstr>VS 4</vt:lpstr>
      <vt:lpstr>VS 5</vt:lpstr>
      <vt:lpstr>VS 6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6</cp:revision>
  <dcterms:created xsi:type="dcterms:W3CDTF">2013-03-11T02:17:51Z</dcterms:created>
  <dcterms:modified xsi:type="dcterms:W3CDTF">2013-03-11T03:17:30Z</dcterms:modified>
</cp:coreProperties>
</file>